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Lst>
  <p:sldSz cy="21945600" cx="32918400"/>
  <p:notesSz cx="6858000" cy="9144000"/>
  <p:embeddedFontLst>
    <p:embeddedFont>
      <p:font typeface="Helvetica Neue"/>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font" Target="fonts/HelveticaNeue-regular.fntdata"/><Relationship Id="rId7" Type="http://schemas.openxmlformats.org/officeDocument/2006/relationships/font" Target="fonts/HelveticaNeue-bold.fntdata"/><Relationship Id="rId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8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8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8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8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8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itle">
  <p:cSld name="TITLE">
    <p:spTree>
      <p:nvGrpSpPr>
        <p:cNvPr id="15" name="Shape 15"/>
        <p:cNvGrpSpPr/>
        <p:nvPr/>
      </p:nvGrpSpPr>
      <p:grpSpPr>
        <a:xfrm>
          <a:off x="0" y="0"/>
          <a:ext cx="0" cy="0"/>
          <a:chOff x="0" y="0"/>
          <a:chExt cx="0" cy="0"/>
        </a:xfrm>
      </p:grpSpPr>
      <p:sp>
        <p:nvSpPr>
          <p:cNvPr id="16" name="Google Shape;16;p2"/>
          <p:cNvSpPr txBox="1"/>
          <p:nvPr>
            <p:ph type="title"/>
          </p:nvPr>
        </p:nvSpPr>
        <p:spPr>
          <a:xfrm>
            <a:off x="2468880" y="6817360"/>
            <a:ext cx="27980641" cy="47040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2"/>
          <p:cNvSpPr txBox="1"/>
          <p:nvPr>
            <p:ph idx="1" type="body"/>
          </p:nvPr>
        </p:nvSpPr>
        <p:spPr>
          <a:xfrm>
            <a:off x="4937759" y="12435839"/>
            <a:ext cx="23042882" cy="5608322"/>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3600"/>
              </a:spcBef>
              <a:spcAft>
                <a:spcPts val="0"/>
              </a:spcAft>
              <a:buClr>
                <a:srgbClr val="000000"/>
              </a:buClr>
              <a:buSzPts val="1800"/>
              <a:buNone/>
              <a:defRPr/>
            </a:lvl1pPr>
            <a:lvl2pPr indent="-228600" lvl="1" marL="914400" algn="ctr">
              <a:lnSpc>
                <a:spcPct val="100000"/>
              </a:lnSpc>
              <a:spcBef>
                <a:spcPts val="3600"/>
              </a:spcBef>
              <a:spcAft>
                <a:spcPts val="0"/>
              </a:spcAft>
              <a:buClr>
                <a:srgbClr val="000000"/>
              </a:buClr>
              <a:buSzPts val="1800"/>
              <a:buNone/>
              <a:defRPr/>
            </a:lvl2pPr>
            <a:lvl3pPr indent="-228600" lvl="2" marL="1371600" algn="ctr">
              <a:lnSpc>
                <a:spcPct val="100000"/>
              </a:lnSpc>
              <a:spcBef>
                <a:spcPts val="3600"/>
              </a:spcBef>
              <a:spcAft>
                <a:spcPts val="0"/>
              </a:spcAft>
              <a:buClr>
                <a:srgbClr val="000000"/>
              </a:buClr>
              <a:buSzPts val="1800"/>
              <a:buNone/>
              <a:defRPr/>
            </a:lvl3pPr>
            <a:lvl4pPr indent="-228600" lvl="3" marL="1828800" algn="ctr">
              <a:lnSpc>
                <a:spcPct val="100000"/>
              </a:lnSpc>
              <a:spcBef>
                <a:spcPts val="3600"/>
              </a:spcBef>
              <a:spcAft>
                <a:spcPts val="0"/>
              </a:spcAft>
              <a:buClr>
                <a:srgbClr val="000000"/>
              </a:buClr>
              <a:buSzPts val="1800"/>
              <a:buNone/>
              <a:defRPr/>
            </a:lvl4pPr>
            <a:lvl5pPr indent="-228600" lvl="4" marL="2286000" algn="ctr">
              <a:lnSpc>
                <a:spcPct val="100000"/>
              </a:lnSpc>
              <a:spcBef>
                <a:spcPts val="3600"/>
              </a:spcBef>
              <a:spcAft>
                <a:spcPts val="0"/>
              </a:spcAft>
              <a:buClr>
                <a:srgbClr val="000000"/>
              </a:buClr>
              <a:buSzPts val="1800"/>
              <a:buNone/>
              <a:defRPr/>
            </a:lvl5pPr>
            <a:lvl6pPr indent="-228600" lvl="5" marL="2743200" algn="ctr">
              <a:lnSpc>
                <a:spcPct val="100000"/>
              </a:lnSpc>
              <a:spcBef>
                <a:spcPts val="3600"/>
              </a:spcBef>
              <a:spcAft>
                <a:spcPts val="0"/>
              </a:spcAft>
              <a:buClr>
                <a:srgbClr val="000000"/>
              </a:buClr>
              <a:buSzPts val="1800"/>
              <a:buNone/>
              <a:defRPr/>
            </a:lvl6pPr>
            <a:lvl7pPr indent="-228600" lvl="6" marL="3200400" algn="ctr">
              <a:lnSpc>
                <a:spcPct val="100000"/>
              </a:lnSpc>
              <a:spcBef>
                <a:spcPts val="3600"/>
              </a:spcBef>
              <a:spcAft>
                <a:spcPts val="0"/>
              </a:spcAft>
              <a:buClr>
                <a:srgbClr val="000000"/>
              </a:buClr>
              <a:buSzPts val="1800"/>
              <a:buNone/>
              <a:defRPr/>
            </a:lvl7pPr>
            <a:lvl8pPr indent="-228600" lvl="7" marL="3657600" algn="ctr">
              <a:lnSpc>
                <a:spcPct val="100000"/>
              </a:lnSpc>
              <a:spcBef>
                <a:spcPts val="3600"/>
              </a:spcBef>
              <a:spcAft>
                <a:spcPts val="0"/>
              </a:spcAft>
              <a:buClr>
                <a:srgbClr val="000000"/>
              </a:buClr>
              <a:buSzPts val="1800"/>
              <a:buNone/>
              <a:defRPr/>
            </a:lvl8pPr>
            <a:lvl9pPr indent="-228600" lvl="8" marL="4114800" algn="ctr">
              <a:lnSpc>
                <a:spcPct val="100000"/>
              </a:lnSpc>
              <a:spcBef>
                <a:spcPts val="3600"/>
              </a:spcBef>
              <a:spcAft>
                <a:spcPts val="0"/>
              </a:spcAft>
              <a:buClr>
                <a:srgbClr val="000000"/>
              </a:buClr>
              <a:buSzPts val="1800"/>
              <a:buNone/>
              <a:defRPr/>
            </a:lvl9pPr>
          </a:lstStyle>
          <a:p/>
        </p:txBody>
      </p:sp>
      <p:sp>
        <p:nvSpPr>
          <p:cNvPr id="18" name="Google Shape;18;p2"/>
          <p:cNvSpPr txBox="1"/>
          <p:nvPr>
            <p:ph idx="12" type="sldNum"/>
          </p:nvPr>
        </p:nvSpPr>
        <p:spPr>
          <a:xfrm>
            <a:off x="15910559" y="19756120"/>
            <a:ext cx="7680960" cy="1168400"/>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A452"/>
        </a:solidFill>
      </p:bgPr>
    </p:bg>
    <p:spTree>
      <p:nvGrpSpPr>
        <p:cNvPr id="5" name="Shape 5"/>
        <p:cNvGrpSpPr/>
        <p:nvPr/>
      </p:nvGrpSpPr>
      <p:grpSpPr>
        <a:xfrm>
          <a:off x="0" y="0"/>
          <a:ext cx="0" cy="0"/>
          <a:chOff x="0" y="0"/>
          <a:chExt cx="0" cy="0"/>
        </a:xfrm>
      </p:grpSpPr>
      <p:sp>
        <p:nvSpPr>
          <p:cNvPr id="6" name="Google Shape;6;p1"/>
          <p:cNvSpPr/>
          <p:nvPr/>
        </p:nvSpPr>
        <p:spPr>
          <a:xfrm>
            <a:off x="0" y="3656012"/>
            <a:ext cx="5484813" cy="18281651"/>
          </a:xfrm>
          <a:prstGeom prst="rect">
            <a:avLst/>
          </a:prstGeom>
          <a:solidFill>
            <a:srgbClr val="66663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4800"/>
              <a:buFont typeface="Impact"/>
              <a:buNone/>
            </a:pPr>
            <a:r>
              <a:t/>
            </a:r>
            <a:endParaRPr b="0" i="0" sz="4800" u="none" cap="none" strike="noStrike">
              <a:solidFill>
                <a:srgbClr val="000000"/>
              </a:solidFill>
              <a:latin typeface="Impact"/>
              <a:ea typeface="Impact"/>
              <a:cs typeface="Impact"/>
              <a:sym typeface="Impact"/>
            </a:endParaRPr>
          </a:p>
        </p:txBody>
      </p:sp>
      <p:sp>
        <p:nvSpPr>
          <p:cNvPr id="7" name="Google Shape;7;p1"/>
          <p:cNvSpPr/>
          <p:nvPr/>
        </p:nvSpPr>
        <p:spPr>
          <a:xfrm>
            <a:off x="5484812" y="0"/>
            <a:ext cx="27422476" cy="3656013"/>
          </a:xfrm>
          <a:prstGeom prst="rect">
            <a:avLst/>
          </a:prstGeom>
          <a:solidFill>
            <a:srgbClr val="66663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 name="Google Shape;8;p1"/>
          <p:cNvSpPr/>
          <p:nvPr/>
        </p:nvSpPr>
        <p:spPr>
          <a:xfrm>
            <a:off x="5484812" y="3656012"/>
            <a:ext cx="27422476" cy="18281651"/>
          </a:xfrm>
          <a:prstGeom prst="rect">
            <a:avLst/>
          </a:prstGeom>
          <a:solidFill>
            <a:srgbClr val="EAEAEA"/>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9" name="Google Shape;9;p1"/>
          <p:cNvCxnSpPr/>
          <p:nvPr/>
        </p:nvCxnSpPr>
        <p:spPr>
          <a:xfrm flipH="1">
            <a:off x="5484812" y="0"/>
            <a:ext cx="1" cy="21939250"/>
          </a:xfrm>
          <a:prstGeom prst="straightConnector1">
            <a:avLst/>
          </a:prstGeom>
          <a:noFill/>
          <a:ln cap="flat" cmpd="sng" w="76200">
            <a:solidFill>
              <a:srgbClr val="000000"/>
            </a:solidFill>
            <a:prstDash val="solid"/>
            <a:round/>
            <a:headEnd len="sm" w="sm" type="none"/>
            <a:tailEnd len="sm" w="sm" type="none"/>
          </a:ln>
        </p:spPr>
      </p:cxnSp>
      <p:cxnSp>
        <p:nvCxnSpPr>
          <p:cNvPr id="10" name="Google Shape;10;p1"/>
          <p:cNvCxnSpPr/>
          <p:nvPr/>
        </p:nvCxnSpPr>
        <p:spPr>
          <a:xfrm>
            <a:off x="0" y="3657600"/>
            <a:ext cx="32907286" cy="0"/>
          </a:xfrm>
          <a:prstGeom prst="straightConnector1">
            <a:avLst/>
          </a:prstGeom>
          <a:noFill/>
          <a:ln cap="flat" cmpd="sng" w="76200">
            <a:solidFill>
              <a:srgbClr val="000000"/>
            </a:solidFill>
            <a:prstDash val="solid"/>
            <a:round/>
            <a:headEnd len="sm" w="sm" type="none"/>
            <a:tailEnd len="sm" w="sm" type="none"/>
          </a:ln>
        </p:spPr>
      </p:cxnSp>
      <p:pic>
        <p:nvPicPr>
          <p:cNvPr descr="PosterTemplateCopyright.png" id="11" name="Google Shape;11;p1"/>
          <p:cNvPicPr preferRelativeResize="0"/>
          <p:nvPr/>
        </p:nvPicPr>
        <p:blipFill rotWithShape="1">
          <a:blip r:embed="rId1">
            <a:alphaModFix/>
          </a:blip>
          <a:srcRect b="0" l="0" r="0" t="0"/>
          <a:stretch/>
        </p:blipFill>
        <p:spPr>
          <a:xfrm>
            <a:off x="1004887" y="21488400"/>
            <a:ext cx="3502026" cy="295275"/>
          </a:xfrm>
          <a:prstGeom prst="rect">
            <a:avLst/>
          </a:prstGeom>
          <a:noFill/>
          <a:ln>
            <a:noFill/>
          </a:ln>
        </p:spPr>
      </p:pic>
      <p:sp>
        <p:nvSpPr>
          <p:cNvPr id="12" name="Google Shape;12;p1"/>
          <p:cNvSpPr txBox="1"/>
          <p:nvPr>
            <p:ph type="title"/>
          </p:nvPr>
        </p:nvSpPr>
        <p:spPr>
          <a:xfrm>
            <a:off x="2468880" y="6817360"/>
            <a:ext cx="27980641" cy="4704080"/>
          </a:xfrm>
          <a:prstGeom prst="rect">
            <a:avLst/>
          </a:prstGeom>
          <a:noFill/>
          <a:ln>
            <a:noFill/>
          </a:ln>
        </p:spPr>
        <p:txBody>
          <a:bodyPr anchorCtr="0" anchor="t" bIns="45700" lIns="45700" spcFirstLastPara="1" rIns="45700" wrap="square" tIns="45700">
            <a:noAutofit/>
          </a:bodyPr>
          <a:lstStyle>
            <a:lvl1pPr lvl="0"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9pPr>
          </a:lstStyle>
          <a:p/>
        </p:txBody>
      </p:sp>
      <p:sp>
        <p:nvSpPr>
          <p:cNvPr id="13" name="Google Shape;13;p1"/>
          <p:cNvSpPr txBox="1"/>
          <p:nvPr>
            <p:ph idx="1" type="body"/>
          </p:nvPr>
        </p:nvSpPr>
        <p:spPr>
          <a:xfrm>
            <a:off x="4937759" y="12435839"/>
            <a:ext cx="23042882" cy="5608322"/>
          </a:xfrm>
          <a:prstGeom prst="rect">
            <a:avLst/>
          </a:prstGeom>
          <a:noFill/>
          <a:ln>
            <a:noFill/>
          </a:ln>
        </p:spPr>
        <p:txBody>
          <a:bodyPr anchorCtr="0" anchor="t" bIns="45700" lIns="45700" spcFirstLastPara="1" rIns="45700" wrap="square" tIns="45700">
            <a:noAutofit/>
          </a:bodyPr>
          <a:lstStyle>
            <a:lvl1pPr indent="-228600" lvl="0" marL="4572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1pPr>
            <a:lvl2pPr indent="-228600" lvl="1" marL="9144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2pPr>
            <a:lvl3pPr indent="-228600" lvl="2" marL="13716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3pPr>
            <a:lvl4pPr indent="-228600" lvl="3" marL="18288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4pPr>
            <a:lvl5pPr indent="-228600" lvl="4" marL="22860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5pPr>
            <a:lvl6pPr indent="-228600" lvl="5" marL="27432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6pPr>
            <a:lvl7pPr indent="-228600" lvl="6" marL="32004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7pPr>
            <a:lvl8pPr indent="-228600" lvl="7" marL="36576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8pPr>
            <a:lvl9pPr indent="-228600" lvl="8" marL="4114800" marR="0" rtl="0" algn="ctr">
              <a:lnSpc>
                <a:spcPct val="100000"/>
              </a:lnSpc>
              <a:spcBef>
                <a:spcPts val="3600"/>
              </a:spcBef>
              <a:spcAft>
                <a:spcPts val="0"/>
              </a:spcAft>
              <a:buClr>
                <a:srgbClr val="000000"/>
              </a:buClr>
              <a:buSzPts val="15400"/>
              <a:buFont typeface="Arial"/>
              <a:buNone/>
              <a:defRPr b="0" i="0" sz="15400" u="none" cap="none" strike="noStrike">
                <a:solidFill>
                  <a:srgbClr val="000000"/>
                </a:solidFill>
                <a:latin typeface="Arial"/>
                <a:ea typeface="Arial"/>
                <a:cs typeface="Arial"/>
                <a:sym typeface="Arial"/>
              </a:defRPr>
            </a:lvl9pPr>
          </a:lstStyle>
          <a:p/>
        </p:txBody>
      </p:sp>
      <p:sp>
        <p:nvSpPr>
          <p:cNvPr id="14" name="Google Shape;14;p1"/>
          <p:cNvSpPr txBox="1"/>
          <p:nvPr>
            <p:ph idx="12" type="sldNum"/>
          </p:nvPr>
        </p:nvSpPr>
        <p:spPr>
          <a:xfrm>
            <a:off x="15910559" y="19756120"/>
            <a:ext cx="7680960" cy="11684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doi.org/10.1038/srep00152" TargetMode="External"/><Relationship Id="rId10" Type="http://schemas.openxmlformats.org/officeDocument/2006/relationships/hyperlink" Target="http://www.airqualityontario.com/" TargetMode="External"/><Relationship Id="rId13" Type="http://schemas.openxmlformats.org/officeDocument/2006/relationships/image" Target="../media/image5.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i.org/10.1016/j.scitotenv.2020.140516" TargetMode="External"/><Relationship Id="rId4" Type="http://schemas.openxmlformats.org/officeDocument/2006/relationships/hyperlink" Target="https://doi.org/10.1016/j.envres.2020.110170" TargetMode="External"/><Relationship Id="rId9" Type="http://schemas.openxmlformats.org/officeDocument/2006/relationships/hyperlink" Target="https://www.ready.noaa.gov/HYSPLIT.php" TargetMode="External"/><Relationship Id="rId15" Type="http://schemas.openxmlformats.org/officeDocument/2006/relationships/image" Target="../media/image1.gif"/><Relationship Id="rId14" Type="http://schemas.openxmlformats.org/officeDocument/2006/relationships/image" Target="../media/image2.gif"/><Relationship Id="rId17" Type="http://schemas.openxmlformats.org/officeDocument/2006/relationships/image" Target="../media/image7.png"/><Relationship Id="rId16" Type="http://schemas.openxmlformats.org/officeDocument/2006/relationships/image" Target="../media/image6.png"/><Relationship Id="rId5" Type="http://schemas.openxmlformats.org/officeDocument/2006/relationships/hyperlink" Target="https://doi.org/10.1016/j.envres.2020.109639" TargetMode="External"/><Relationship Id="rId6" Type="http://schemas.openxmlformats.org/officeDocument/2006/relationships/hyperlink" Target="https://doi.org/10.1002/jmv.26325" TargetMode="External"/><Relationship Id="rId18" Type="http://schemas.openxmlformats.org/officeDocument/2006/relationships/image" Target="../media/image8.gif"/><Relationship Id="rId7" Type="http://schemas.openxmlformats.org/officeDocument/2006/relationships/hyperlink" Target="https://www.wpc.ncep.noaa.gov/archives/web_pages/wpc_arch/get_wpc_archives.php" TargetMode="External"/><Relationship Id="rId8" Type="http://schemas.openxmlformats.org/officeDocument/2006/relationships/hyperlink" Target="https://psl.noaa.gov/data/histdat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3"/>
          <p:cNvSpPr txBox="1"/>
          <p:nvPr/>
        </p:nvSpPr>
        <p:spPr>
          <a:xfrm>
            <a:off x="5483225" y="0"/>
            <a:ext cx="27422400" cy="2423100"/>
          </a:xfrm>
          <a:prstGeom prst="rect">
            <a:avLst/>
          </a:prstGeom>
          <a:noFill/>
          <a:ln>
            <a:noFill/>
          </a:ln>
        </p:spPr>
        <p:txBody>
          <a:bodyPr anchorCtr="0" anchor="t" bIns="182875" lIns="182875" spcFirstLastPara="1" rIns="182875" wrap="square" tIns="182875">
            <a:noAutofit/>
          </a:bodyPr>
          <a:lstStyle/>
          <a:p>
            <a:pPr indent="0" lvl="0" marL="0" marR="0" rtl="0" algn="ctr">
              <a:lnSpc>
                <a:spcPct val="100000"/>
              </a:lnSpc>
              <a:spcBef>
                <a:spcPts val="0"/>
              </a:spcBef>
              <a:spcAft>
                <a:spcPts val="0"/>
              </a:spcAft>
              <a:buClr>
                <a:srgbClr val="FFFFFF"/>
              </a:buClr>
              <a:buSzPts val="6600"/>
              <a:buFont typeface="Impact"/>
              <a:buNone/>
            </a:pPr>
            <a:r>
              <a:rPr lang="en-US" sz="6600">
                <a:solidFill>
                  <a:srgbClr val="FFFFFF"/>
                </a:solidFill>
                <a:latin typeface="Impact"/>
                <a:ea typeface="Impact"/>
                <a:cs typeface="Impact"/>
                <a:sym typeface="Impact"/>
              </a:rPr>
              <a:t>Analysis of COVID-19 Dispersion and Local Meteorology in Toronto </a:t>
            </a:r>
            <a:endParaRPr/>
          </a:p>
        </p:txBody>
      </p:sp>
      <p:sp>
        <p:nvSpPr>
          <p:cNvPr id="24" name="Google Shape;24;p3"/>
          <p:cNvSpPr txBox="1"/>
          <p:nvPr/>
        </p:nvSpPr>
        <p:spPr>
          <a:xfrm>
            <a:off x="5483237" y="1512790"/>
            <a:ext cx="27422400" cy="2040900"/>
          </a:xfrm>
          <a:prstGeom prst="rect">
            <a:avLst/>
          </a:prstGeom>
          <a:noFill/>
          <a:ln>
            <a:noFill/>
          </a:ln>
        </p:spPr>
        <p:txBody>
          <a:bodyPr anchorCtr="0" anchor="ctr" bIns="457200" lIns="457200" spcFirstLastPara="1" rIns="457200" wrap="square" tIns="4572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Edmond Chen, Paul Li, Thansy Mahendran, Ali Nakajima-Inglis</a:t>
            </a:r>
            <a:endParaRPr b="0" baseline="3000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University of </a:t>
            </a:r>
            <a:r>
              <a:rPr lang="en-US" sz="4000">
                <a:solidFill>
                  <a:srgbClr val="FFFFFF"/>
                </a:solidFill>
              </a:rPr>
              <a:t>British Columbia</a:t>
            </a:r>
            <a:r>
              <a:rPr b="0" i="0" lang="en-US" sz="4000" u="none" cap="none" strike="noStrike">
                <a:solidFill>
                  <a:srgbClr val="FFFFFF"/>
                </a:solidFill>
                <a:latin typeface="Arial"/>
                <a:ea typeface="Arial"/>
                <a:cs typeface="Arial"/>
                <a:sym typeface="Arial"/>
              </a:rPr>
              <a:t>, </a:t>
            </a:r>
            <a:r>
              <a:rPr lang="en-US" sz="4000">
                <a:solidFill>
                  <a:srgbClr val="FFFFFF"/>
                </a:solidFill>
              </a:rPr>
              <a:t>Department of Geography</a:t>
            </a:r>
            <a:endParaRPr/>
          </a:p>
        </p:txBody>
      </p:sp>
      <p:sp>
        <p:nvSpPr>
          <p:cNvPr id="25" name="Google Shape;25;p3"/>
          <p:cNvSpPr txBox="1"/>
          <p:nvPr/>
        </p:nvSpPr>
        <p:spPr>
          <a:xfrm>
            <a:off x="8558981" y="3579812"/>
            <a:ext cx="3449688" cy="1066801"/>
          </a:xfrm>
          <a:prstGeom prst="rect">
            <a:avLst/>
          </a:prstGeom>
          <a:noFill/>
          <a:ln>
            <a:noFill/>
          </a:ln>
        </p:spPr>
        <p:txBody>
          <a:bodyPr anchorCtr="0" anchor="ctr" bIns="228600" lIns="228600" spcFirstLastPara="1" rIns="228600" wrap="square" tIns="228600">
            <a:noAutofit/>
          </a:bodyPr>
          <a:lstStyle/>
          <a:p>
            <a:pPr indent="0" lvl="0" marL="0" marR="0" rtl="0" algn="ctr">
              <a:lnSpc>
                <a:spcPct val="100000"/>
              </a:lnSpc>
              <a:spcBef>
                <a:spcPts val="0"/>
              </a:spcBef>
              <a:spcAft>
                <a:spcPts val="0"/>
              </a:spcAft>
              <a:buClr>
                <a:srgbClr val="000000"/>
              </a:buClr>
              <a:buSzPts val="4000"/>
              <a:buFont typeface="Impact"/>
              <a:buNone/>
            </a:pPr>
            <a:r>
              <a:rPr b="0" i="0" lang="en-US" sz="4000" u="none" cap="none" strike="noStrike">
                <a:solidFill>
                  <a:srgbClr val="000000"/>
                </a:solidFill>
                <a:latin typeface="Impact"/>
                <a:ea typeface="Impact"/>
                <a:cs typeface="Impact"/>
                <a:sym typeface="Impact"/>
              </a:rPr>
              <a:t>INTRODUCTION</a:t>
            </a:r>
            <a:endParaRPr/>
          </a:p>
        </p:txBody>
      </p:sp>
      <p:sp>
        <p:nvSpPr>
          <p:cNvPr id="26" name="Google Shape;26;p3"/>
          <p:cNvSpPr txBox="1"/>
          <p:nvPr/>
        </p:nvSpPr>
        <p:spPr>
          <a:xfrm>
            <a:off x="7514591" y="8147437"/>
            <a:ext cx="5538300" cy="1066800"/>
          </a:xfrm>
          <a:prstGeom prst="rect">
            <a:avLst/>
          </a:prstGeom>
          <a:noFill/>
          <a:ln>
            <a:noFill/>
          </a:ln>
        </p:spPr>
        <p:txBody>
          <a:bodyPr anchorCtr="0" anchor="ctr" bIns="228600" lIns="228600" spcFirstLastPara="1" rIns="228600" wrap="square" tIns="228600">
            <a:noAutofit/>
          </a:bodyPr>
          <a:lstStyle/>
          <a:p>
            <a:pPr indent="0" lvl="0" marL="0" marR="0" rtl="0" algn="ctr">
              <a:lnSpc>
                <a:spcPct val="100000"/>
              </a:lnSpc>
              <a:spcBef>
                <a:spcPts val="0"/>
              </a:spcBef>
              <a:spcAft>
                <a:spcPts val="0"/>
              </a:spcAft>
              <a:buClr>
                <a:srgbClr val="000000"/>
              </a:buClr>
              <a:buSzPts val="4000"/>
              <a:buFont typeface="Impact"/>
              <a:buNone/>
            </a:pPr>
            <a:r>
              <a:rPr b="0" i="0" lang="en-US" sz="4000" u="none" cap="none" strike="noStrike">
                <a:solidFill>
                  <a:srgbClr val="000000"/>
                </a:solidFill>
                <a:latin typeface="Impact"/>
                <a:ea typeface="Impact"/>
                <a:cs typeface="Impact"/>
                <a:sym typeface="Impact"/>
              </a:rPr>
              <a:t>METHODS AND MATERIALS</a:t>
            </a:r>
            <a:endParaRPr/>
          </a:p>
        </p:txBody>
      </p:sp>
      <p:sp>
        <p:nvSpPr>
          <p:cNvPr id="27" name="Google Shape;27;p3"/>
          <p:cNvSpPr txBox="1"/>
          <p:nvPr/>
        </p:nvSpPr>
        <p:spPr>
          <a:xfrm>
            <a:off x="26618850" y="16456951"/>
            <a:ext cx="3280500" cy="865500"/>
          </a:xfrm>
          <a:prstGeom prst="rect">
            <a:avLst/>
          </a:prstGeom>
          <a:noFill/>
          <a:ln>
            <a:noFill/>
          </a:ln>
        </p:spPr>
        <p:txBody>
          <a:bodyPr anchorCtr="0" anchor="ctr" bIns="228600" lIns="228600" spcFirstLastPara="1" rIns="228600" wrap="square" tIns="228600">
            <a:noAutofit/>
          </a:bodyPr>
          <a:lstStyle/>
          <a:p>
            <a:pPr indent="0" lvl="0" marL="0" marR="0" rtl="0" algn="ctr">
              <a:lnSpc>
                <a:spcPct val="100000"/>
              </a:lnSpc>
              <a:spcBef>
                <a:spcPts val="0"/>
              </a:spcBef>
              <a:spcAft>
                <a:spcPts val="0"/>
              </a:spcAft>
              <a:buClr>
                <a:srgbClr val="000000"/>
              </a:buClr>
              <a:buSzPts val="4000"/>
              <a:buFont typeface="Impact"/>
              <a:buNone/>
            </a:pPr>
            <a:r>
              <a:rPr b="0" i="0" lang="en-US" sz="4000" u="none" cap="none" strike="noStrike">
                <a:solidFill>
                  <a:srgbClr val="000000"/>
                </a:solidFill>
                <a:latin typeface="Impact"/>
                <a:ea typeface="Impact"/>
                <a:cs typeface="Impact"/>
                <a:sym typeface="Impact"/>
              </a:rPr>
              <a:t>CONCLUSIONS</a:t>
            </a:r>
            <a:endParaRPr/>
          </a:p>
        </p:txBody>
      </p:sp>
      <p:sp>
        <p:nvSpPr>
          <p:cNvPr id="28" name="Google Shape;28;p3"/>
          <p:cNvSpPr txBox="1"/>
          <p:nvPr/>
        </p:nvSpPr>
        <p:spPr>
          <a:xfrm>
            <a:off x="15034025" y="16456950"/>
            <a:ext cx="8113500" cy="1066800"/>
          </a:xfrm>
          <a:prstGeom prst="rect">
            <a:avLst/>
          </a:prstGeom>
          <a:noFill/>
          <a:ln>
            <a:noFill/>
          </a:ln>
        </p:spPr>
        <p:txBody>
          <a:bodyPr anchorCtr="0" anchor="ctr" bIns="228600" lIns="228600" spcFirstLastPara="1" rIns="228600" wrap="square" tIns="228600">
            <a:noAutofit/>
          </a:bodyPr>
          <a:lstStyle/>
          <a:p>
            <a:pPr indent="0" lvl="0" marL="0" marR="0" rtl="0" algn="ctr">
              <a:lnSpc>
                <a:spcPct val="100000"/>
              </a:lnSpc>
              <a:spcBef>
                <a:spcPts val="0"/>
              </a:spcBef>
              <a:spcAft>
                <a:spcPts val="0"/>
              </a:spcAft>
              <a:buClr>
                <a:srgbClr val="000000"/>
              </a:buClr>
              <a:buSzPts val="4000"/>
              <a:buFont typeface="Impact"/>
              <a:buNone/>
            </a:pPr>
            <a:r>
              <a:rPr b="0" i="0" lang="en-US" sz="4000" u="none" cap="none" strike="noStrike">
                <a:solidFill>
                  <a:srgbClr val="000000"/>
                </a:solidFill>
                <a:latin typeface="Impact"/>
                <a:ea typeface="Impact"/>
                <a:cs typeface="Impact"/>
                <a:sym typeface="Impact"/>
              </a:rPr>
              <a:t>DISCUSSION </a:t>
            </a:r>
            <a:r>
              <a:rPr lang="en-US" sz="4000">
                <a:latin typeface="Impact"/>
                <a:ea typeface="Impact"/>
                <a:cs typeface="Impact"/>
                <a:sym typeface="Impact"/>
              </a:rPr>
              <a:t>&amp; LIMITATIONS</a:t>
            </a:r>
            <a:endParaRPr/>
          </a:p>
        </p:txBody>
      </p:sp>
      <p:sp>
        <p:nvSpPr>
          <p:cNvPr id="29" name="Google Shape;29;p3"/>
          <p:cNvSpPr txBox="1"/>
          <p:nvPr/>
        </p:nvSpPr>
        <p:spPr>
          <a:xfrm>
            <a:off x="8893212" y="12849375"/>
            <a:ext cx="2552400" cy="1066800"/>
          </a:xfrm>
          <a:prstGeom prst="rect">
            <a:avLst/>
          </a:prstGeom>
          <a:noFill/>
          <a:ln>
            <a:noFill/>
          </a:ln>
        </p:spPr>
        <p:txBody>
          <a:bodyPr anchorCtr="0" anchor="ctr" bIns="228600" lIns="228600" spcFirstLastPara="1" rIns="228600" wrap="square" tIns="228600">
            <a:noAutofit/>
          </a:bodyPr>
          <a:lstStyle/>
          <a:p>
            <a:pPr indent="0" lvl="0" marL="0" marR="0" rtl="0" algn="ctr">
              <a:lnSpc>
                <a:spcPct val="100000"/>
              </a:lnSpc>
              <a:spcBef>
                <a:spcPts val="0"/>
              </a:spcBef>
              <a:spcAft>
                <a:spcPts val="0"/>
              </a:spcAft>
              <a:buClr>
                <a:srgbClr val="000000"/>
              </a:buClr>
              <a:buSzPts val="4000"/>
              <a:buFont typeface="Impact"/>
              <a:buNone/>
            </a:pPr>
            <a:r>
              <a:rPr b="0" i="0" lang="en-US" sz="4000" u="none" cap="none" strike="noStrike">
                <a:solidFill>
                  <a:srgbClr val="000000"/>
                </a:solidFill>
                <a:latin typeface="Impact"/>
                <a:ea typeface="Impact"/>
                <a:cs typeface="Impact"/>
                <a:sym typeface="Impact"/>
              </a:rPr>
              <a:t>RESUL</a:t>
            </a:r>
            <a:r>
              <a:rPr lang="en-US" sz="4000">
                <a:latin typeface="Impact"/>
                <a:ea typeface="Impact"/>
                <a:cs typeface="Impact"/>
                <a:sym typeface="Impact"/>
              </a:rPr>
              <a:t>T</a:t>
            </a:r>
            <a:r>
              <a:rPr b="0" i="0" lang="en-US" sz="4000" u="none" cap="none" strike="noStrike">
                <a:solidFill>
                  <a:srgbClr val="000000"/>
                </a:solidFill>
                <a:latin typeface="Impact"/>
                <a:ea typeface="Impact"/>
                <a:cs typeface="Impact"/>
                <a:sym typeface="Impact"/>
              </a:rPr>
              <a:t>S</a:t>
            </a:r>
            <a:endParaRPr/>
          </a:p>
        </p:txBody>
      </p:sp>
      <p:sp>
        <p:nvSpPr>
          <p:cNvPr id="30" name="Google Shape;30;p3"/>
          <p:cNvSpPr txBox="1"/>
          <p:nvPr/>
        </p:nvSpPr>
        <p:spPr>
          <a:xfrm>
            <a:off x="1009525" y="3833425"/>
            <a:ext cx="3191700" cy="3083400"/>
          </a:xfrm>
          <a:prstGeom prst="rect">
            <a:avLst/>
          </a:prstGeom>
          <a:noFill/>
          <a:ln>
            <a:noFill/>
          </a:ln>
        </p:spPr>
        <p:txBody>
          <a:bodyPr anchorCtr="0" anchor="ctr" bIns="228600" lIns="228600" spcFirstLastPara="1" rIns="228600" wrap="square" tIns="228600">
            <a:noAutofit/>
          </a:bodyPr>
          <a:lstStyle/>
          <a:p>
            <a:pPr indent="0" lvl="0" marL="0" marR="0" rtl="0" algn="ctr">
              <a:lnSpc>
                <a:spcPct val="100000"/>
              </a:lnSpc>
              <a:spcBef>
                <a:spcPts val="0"/>
              </a:spcBef>
              <a:spcAft>
                <a:spcPts val="0"/>
              </a:spcAft>
              <a:buClr>
                <a:srgbClr val="000000"/>
              </a:buClr>
              <a:buSzPts val="4000"/>
              <a:buFont typeface="Impact"/>
              <a:buNone/>
            </a:pPr>
            <a:r>
              <a:rPr b="0" i="0" lang="en-US" sz="4000" u="none" cap="none" strike="noStrike">
                <a:solidFill>
                  <a:srgbClr val="000000"/>
                </a:solidFill>
                <a:latin typeface="Impact"/>
                <a:ea typeface="Impact"/>
                <a:cs typeface="Impact"/>
                <a:sym typeface="Impact"/>
              </a:rPr>
              <a:t>REFERENCES</a:t>
            </a:r>
            <a:endParaRPr/>
          </a:p>
        </p:txBody>
      </p:sp>
      <p:sp>
        <p:nvSpPr>
          <p:cNvPr id="31" name="Google Shape;31;p3"/>
          <p:cNvSpPr txBox="1"/>
          <p:nvPr/>
        </p:nvSpPr>
        <p:spPr>
          <a:xfrm>
            <a:off x="15254095" y="20878800"/>
            <a:ext cx="3210308" cy="37523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a:p>
        </p:txBody>
      </p:sp>
      <p:sp>
        <p:nvSpPr>
          <p:cNvPr id="32" name="Google Shape;32;p3"/>
          <p:cNvSpPr txBox="1"/>
          <p:nvPr/>
        </p:nvSpPr>
        <p:spPr>
          <a:xfrm>
            <a:off x="19854509" y="20878800"/>
            <a:ext cx="3191580" cy="37523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a:p>
        </p:txBody>
      </p:sp>
      <p:sp>
        <p:nvSpPr>
          <p:cNvPr id="33" name="Google Shape;33;p3"/>
          <p:cNvSpPr txBox="1"/>
          <p:nvPr/>
        </p:nvSpPr>
        <p:spPr>
          <a:xfrm>
            <a:off x="15312759" y="16840200"/>
            <a:ext cx="3323169" cy="37523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a:p>
        </p:txBody>
      </p:sp>
      <p:sp>
        <p:nvSpPr>
          <p:cNvPr id="34" name="Google Shape;34;p3"/>
          <p:cNvSpPr txBox="1"/>
          <p:nvPr/>
        </p:nvSpPr>
        <p:spPr>
          <a:xfrm>
            <a:off x="1695125" y="1512800"/>
            <a:ext cx="2093100" cy="106680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REPLACE THIS BOX WITH YOUR ORGANIZATION’S</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HIGH RESOLUTON LOGO</a:t>
            </a:r>
            <a:endParaRPr/>
          </a:p>
        </p:txBody>
      </p:sp>
      <p:grpSp>
        <p:nvGrpSpPr>
          <p:cNvPr id="35" name="Google Shape;35;p3"/>
          <p:cNvGrpSpPr/>
          <p:nvPr/>
        </p:nvGrpSpPr>
        <p:grpSpPr>
          <a:xfrm>
            <a:off x="6055349" y="13916270"/>
            <a:ext cx="8228112" cy="3612885"/>
            <a:chOff x="-488524" y="-2589401"/>
            <a:chExt cx="8228112" cy="5196900"/>
          </a:xfrm>
        </p:grpSpPr>
        <p:sp>
          <p:nvSpPr>
            <p:cNvPr id="36" name="Google Shape;36;p3"/>
            <p:cNvSpPr/>
            <p:nvPr/>
          </p:nvSpPr>
          <p:spPr>
            <a:xfrm>
              <a:off x="-488512" y="-2589401"/>
              <a:ext cx="8228100" cy="51969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37" name="Google Shape;37;p3"/>
            <p:cNvSpPr txBox="1"/>
            <p:nvPr/>
          </p:nvSpPr>
          <p:spPr>
            <a:xfrm>
              <a:off x="-488524" y="-2589385"/>
              <a:ext cx="8228100" cy="4517100"/>
            </a:xfrm>
            <a:prstGeom prst="rect">
              <a:avLst/>
            </a:prstGeom>
            <a:no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2200"/>
                <a:buFont typeface="Arial"/>
                <a:buNone/>
              </a:pPr>
              <a:r>
                <a:rPr lang="en-US" sz="1900">
                  <a:solidFill>
                    <a:schemeClr val="dk1"/>
                  </a:solidFill>
                  <a:latin typeface="Times New Roman"/>
                  <a:ea typeface="Times New Roman"/>
                  <a:cs typeface="Times New Roman"/>
                  <a:sym typeface="Times New Roman"/>
                </a:rPr>
                <a:t>I</a:t>
              </a:r>
              <a:r>
                <a:rPr lang="en-US" sz="1800">
                  <a:solidFill>
                    <a:schemeClr val="dk1"/>
                  </a:solidFill>
                  <a:latin typeface="Times New Roman"/>
                  <a:ea typeface="Times New Roman"/>
                  <a:cs typeface="Times New Roman"/>
                  <a:sym typeface="Times New Roman"/>
                </a:rPr>
                <a:t>nterestingly, the HYSPLIT model shows that during this 3 day period, a hypothetical viral plume would be lifted even higher above ground level (AGL). At 500 and 2000 m AGL, HYSPLIT shows the viral plume would travel all the way across the Atlantic ocean and arrive at Europe by the end of the 3 day modelling duration. At 10m AGL which is the more interesting height as this is close to the surface, HYSPLIT shows that the viral plume would increase in elevation and then come closer to surface elevation. Its trajectory shows that it would cross over to a few northeastern US states before finally making its way to the Atlantic ocean. As for the average concentrations of certain particulates and the viral plume, it seems like the synoptic meteorology has concentrated it before allowing it to disperse as it follows a certain trajectory.</a:t>
              </a:r>
              <a:r>
                <a:rPr lang="en-US" sz="1900">
                  <a:solidFill>
                    <a:schemeClr val="dk1"/>
                  </a:solidFill>
                  <a:latin typeface="Times New Roman"/>
                  <a:ea typeface="Times New Roman"/>
                  <a:cs typeface="Times New Roman"/>
                  <a:sym typeface="Times New Roman"/>
                </a:rPr>
                <a:t> </a:t>
              </a:r>
              <a:endParaRPr sz="1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2200"/>
                <a:buFont typeface="Arial"/>
                <a:buNone/>
              </a:pPr>
              <a:r>
                <a:t/>
              </a:r>
              <a:endParaRPr b="1" sz="2200"/>
            </a:p>
          </p:txBody>
        </p:sp>
      </p:grpSp>
      <p:grpSp>
        <p:nvGrpSpPr>
          <p:cNvPr id="38" name="Google Shape;38;p3"/>
          <p:cNvGrpSpPr/>
          <p:nvPr/>
        </p:nvGrpSpPr>
        <p:grpSpPr>
          <a:xfrm>
            <a:off x="23995074" y="4570771"/>
            <a:ext cx="8528050" cy="11886860"/>
            <a:chOff x="-34704764" y="467540"/>
            <a:chExt cx="12330900" cy="14706000"/>
          </a:xfrm>
        </p:grpSpPr>
        <p:sp>
          <p:nvSpPr>
            <p:cNvPr id="39" name="Google Shape;39;p3"/>
            <p:cNvSpPr/>
            <p:nvPr/>
          </p:nvSpPr>
          <p:spPr>
            <a:xfrm>
              <a:off x="-34704764" y="467540"/>
              <a:ext cx="12330900" cy="147060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i="0" sz="1500" u="none" cap="none" strike="noStrike">
                <a:solidFill>
                  <a:srgbClr val="000000"/>
                </a:solidFill>
                <a:latin typeface="Times New Roman"/>
                <a:ea typeface="Times New Roman"/>
                <a:cs typeface="Times New Roman"/>
                <a:sym typeface="Times New Roman"/>
              </a:endParaRPr>
            </a:p>
          </p:txBody>
        </p:sp>
        <p:sp>
          <p:nvSpPr>
            <p:cNvPr id="40" name="Google Shape;40;p3"/>
            <p:cNvSpPr txBox="1"/>
            <p:nvPr/>
          </p:nvSpPr>
          <p:spPr>
            <a:xfrm>
              <a:off x="-34704764" y="544143"/>
              <a:ext cx="12330900" cy="11640300"/>
            </a:xfrm>
            <a:prstGeom prst="rect">
              <a:avLst/>
            </a:prstGeom>
            <a:noFill/>
            <a:ln>
              <a:noFill/>
            </a:ln>
          </p:spPr>
          <p:txBody>
            <a:bodyPr anchorCtr="0" anchor="t" bIns="228600" lIns="228600" spcFirstLastPara="1" rIns="228600" wrap="square" tIns="228600">
              <a:noAutofit/>
            </a:bodyPr>
            <a:lstStyle/>
            <a:p>
              <a:pPr indent="45720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Another most commonly associated mesoscale (wind) process is the effect of warm and moist sea breeze from the Atlantic Ocean, which may also increase the survival chance of the virus as it relies on moisture to survive (Bhaganagar &amp; Bhimireddy, 2020). The formation of sea breeze due to pressure gradients between the land and water often drives predominant easterly winds from the coast towards the inlands of the eastern North America, which is consistent with Figures 1 &amp; 2. These easterly winds transport the emissions of pollutants (including precursor species) from more coastal cities westwards into Toronto, which may contribute to increasing viral aerosol concentrations. As the HYSPLIT model simulations are conducted for March 10</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to 12</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the concentrations might be higher due to more intense high-pressure anticyclones in generating greater subsidence inversion events in Spring-Summer time. The effect of mesoscale sea breeze is also stronger, where near-ground temperature and pressure gradients are often the greatest, leading to higher concentrations in March.However, we can only demonstrate correlation between local meteorology (including pollution) and viral transmission rather than causation in our study due to their complex interaction. Further, Bontempi (2020) demonstrates that it is not possible to conclude that COVID-19 diffusion mechanism also occurs through the air, by using PM</a:t>
              </a:r>
              <a:r>
                <a:rPr baseline="-25000" lang="en-US" sz="1800">
                  <a:solidFill>
                    <a:schemeClr val="dk1"/>
                  </a:solidFill>
                  <a:latin typeface="Times New Roman"/>
                  <a:ea typeface="Times New Roman"/>
                  <a:cs typeface="Times New Roman"/>
                  <a:sym typeface="Times New Roman"/>
                </a:rPr>
                <a:t>10</a:t>
              </a:r>
              <a:r>
                <a:rPr lang="en-US" sz="1800">
                  <a:solidFill>
                    <a:schemeClr val="dk1"/>
                  </a:solidFill>
                  <a:latin typeface="Times New Roman"/>
                  <a:ea typeface="Times New Roman"/>
                  <a:cs typeface="Times New Roman"/>
                  <a:sym typeface="Times New Roman"/>
                </a:rPr>
                <a:t> as a carrier. Rodó et al. (2011) also produces a similar conclusion that there has been no evidence of long-range transport of an infectious agent causing human disease, despite links between human respiratory disease and large scale dust transport are well-established.</a:t>
              </a:r>
              <a:endParaRPr sz="18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scenario chosen is inappropriate for conducting the analysis of air quality (aka pollutant levels) in Toronto during the COVID-19 State of Emergency (SOE) because of the choice of a shorter period (March 10</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to 12</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Previous study has selected a five-week period during the SOE and compared with the same period in previous five years (Adams, 2020). Time lags (or lag effects) of pollutants should be considered to allow for accumulation and exhibiting discernible changes in concentrations, which could range from 7, 15, 21 to 30 days (Hoang &amp; Tran, 2020). Hence, it would be better to conduct future research on this topic with pollutant data from a wider range of dates in the municipality of Toronto. We can see from Table 1 that there is almost no difference between the PM</a:t>
              </a:r>
              <a:r>
                <a:rPr baseline="-25000" lang="en-US" sz="1800">
                  <a:solidFill>
                    <a:schemeClr val="dk1"/>
                  </a:solidFill>
                  <a:latin typeface="Times New Roman"/>
                  <a:ea typeface="Times New Roman"/>
                  <a:cs typeface="Times New Roman"/>
                  <a:sym typeface="Times New Roman"/>
                </a:rPr>
                <a:t>2.5</a:t>
              </a:r>
              <a:r>
                <a:rPr lang="en-US" sz="1800">
                  <a:solidFill>
                    <a:schemeClr val="dk1"/>
                  </a:solidFill>
                  <a:latin typeface="Times New Roman"/>
                  <a:ea typeface="Times New Roman"/>
                  <a:cs typeface="Times New Roman"/>
                  <a:sym typeface="Times New Roman"/>
                </a:rPr>
                <a:t> and NO</a:t>
              </a:r>
              <a:r>
                <a:rPr baseline="-25000" lang="en-US" sz="1800">
                  <a:solidFill>
                    <a:schemeClr val="dk1"/>
                  </a:solidFill>
                  <a:latin typeface="Times New Roman"/>
                  <a:ea typeface="Times New Roman"/>
                  <a:cs typeface="Times New Roman"/>
                  <a:sym typeface="Times New Roman"/>
                </a:rPr>
                <a:t>2 </a:t>
              </a:r>
              <a:r>
                <a:rPr lang="en-US" sz="1800">
                  <a:solidFill>
                    <a:schemeClr val="dk1"/>
                  </a:solidFill>
                  <a:latin typeface="Times New Roman"/>
                  <a:ea typeface="Times New Roman"/>
                  <a:cs typeface="Times New Roman"/>
                  <a:sym typeface="Times New Roman"/>
                </a:rPr>
                <a:t>concentrations from 2019-20, suggesting a dearth of pollutant data from a wider range of dates for the analysis; however, the O</a:t>
              </a:r>
              <a:r>
                <a:rPr baseline="-25000" lang="en-US" sz="1800">
                  <a:solidFill>
                    <a:schemeClr val="dk1"/>
                  </a:solidFill>
                  <a:latin typeface="Times New Roman"/>
                  <a:ea typeface="Times New Roman"/>
                  <a:cs typeface="Times New Roman"/>
                  <a:sym typeface="Times New Roman"/>
                </a:rPr>
                <a:t>3 </a:t>
              </a:r>
              <a:r>
                <a:rPr lang="en-US" sz="1800">
                  <a:solidFill>
                    <a:schemeClr val="dk1"/>
                  </a:solidFill>
                  <a:latin typeface="Times New Roman"/>
                  <a:ea typeface="Times New Roman"/>
                  <a:cs typeface="Times New Roman"/>
                  <a:sym typeface="Times New Roman"/>
                </a:rPr>
                <a:t>concentrations are surprisingly lower in 2020 for all four stations in Toronto, which might be attributed to weather patterns from March 10</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to 12</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(Figure 3) where precipitation predominates (aka no sunlight and thus photochemistry involved in producing secondary pollutants like O</a:t>
              </a:r>
              <a:r>
                <a:rPr baseline="-25000" lang="en-US" sz="1800">
                  <a:solidFill>
                    <a:schemeClr val="dk1"/>
                  </a:solidFill>
                  <a:latin typeface="Times New Roman"/>
                  <a:ea typeface="Times New Roman"/>
                  <a:cs typeface="Times New Roman"/>
                  <a:sym typeface="Times New Roman"/>
                </a:rPr>
                <a:t>3</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a:latin typeface="Times New Roman"/>
                <a:ea typeface="Times New Roman"/>
                <a:cs typeface="Times New Roman"/>
                <a:sym typeface="Times New Roman"/>
              </a:endParaRPr>
            </a:p>
          </p:txBody>
        </p:sp>
      </p:grpSp>
      <p:grpSp>
        <p:nvGrpSpPr>
          <p:cNvPr id="41" name="Google Shape;41;p3"/>
          <p:cNvGrpSpPr/>
          <p:nvPr/>
        </p:nvGrpSpPr>
        <p:grpSpPr>
          <a:xfrm>
            <a:off x="6087975" y="8995793"/>
            <a:ext cx="8228100" cy="3722952"/>
            <a:chOff x="-84225" y="-7545693"/>
            <a:chExt cx="8228100" cy="7320000"/>
          </a:xfrm>
        </p:grpSpPr>
        <p:sp>
          <p:nvSpPr>
            <p:cNvPr id="42" name="Google Shape;42;p3"/>
            <p:cNvSpPr/>
            <p:nvPr/>
          </p:nvSpPr>
          <p:spPr>
            <a:xfrm>
              <a:off x="-84225" y="-7545693"/>
              <a:ext cx="8228100" cy="73200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43" name="Google Shape;43;p3"/>
            <p:cNvSpPr txBox="1"/>
            <p:nvPr/>
          </p:nvSpPr>
          <p:spPr>
            <a:xfrm>
              <a:off x="-84225" y="-7545693"/>
              <a:ext cx="8228100" cy="6391800"/>
            </a:xfrm>
            <a:prstGeom prst="rect">
              <a:avLst/>
            </a:prstGeom>
            <a:no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2200"/>
                <a:buFont typeface="Arial"/>
                <a:buNone/>
              </a:pPr>
              <a:r>
                <a:rPr lang="en-US" sz="1800">
                  <a:solidFill>
                    <a:schemeClr val="dk1"/>
                  </a:solidFill>
                  <a:latin typeface="Times New Roman"/>
                  <a:ea typeface="Times New Roman"/>
                  <a:cs typeface="Times New Roman"/>
                  <a:sym typeface="Times New Roman"/>
                </a:rPr>
                <a:t>For the trajectory run, we picked the point source location in Toronto using the GDAS 1 degree dataset as that one allowed us to go back to March of this year for a HYSPLIT analysis.</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lang="en-US" sz="1800">
                  <a:solidFill>
                    <a:schemeClr val="dk1"/>
                  </a:solidFill>
                  <a:latin typeface="Times New Roman"/>
                  <a:ea typeface="Times New Roman"/>
                  <a:cs typeface="Times New Roman"/>
                  <a:sym typeface="Times New Roman"/>
                </a:rPr>
                <a:t>In addition, two synoptic maps were plotted at 500 mb and sea level pressure (SLP). The synoptic weather conditions on March 10th and throughout this duration were partly sunny and the wind conditions were fairly calm. </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lang="en-US" sz="1800">
                  <a:solidFill>
                    <a:schemeClr val="dk1"/>
                  </a:solidFill>
                  <a:latin typeface="Times New Roman"/>
                  <a:ea typeface="Times New Roman"/>
                  <a:cs typeface="Times New Roman"/>
                  <a:sym typeface="Times New Roman"/>
                </a:rPr>
                <a:t>A concentration run was also done for this region to simulate how a viral plume would disperse with time. The relative closeness of the isobars for this day suggests relatively strong wind speeds.</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sz="2100">
                <a:latin typeface="Times New Roman"/>
                <a:ea typeface="Times New Roman"/>
                <a:cs typeface="Times New Roman"/>
                <a:sym typeface="Times New Roman"/>
              </a:endParaRPr>
            </a:p>
          </p:txBody>
        </p:sp>
      </p:grpSp>
      <p:grpSp>
        <p:nvGrpSpPr>
          <p:cNvPr id="44" name="Google Shape;44;p3"/>
          <p:cNvGrpSpPr/>
          <p:nvPr/>
        </p:nvGrpSpPr>
        <p:grpSpPr>
          <a:xfrm>
            <a:off x="23995073" y="17282805"/>
            <a:ext cx="8528211" cy="4491538"/>
            <a:chOff x="-71570" y="1672259"/>
            <a:chExt cx="8226306" cy="3972000"/>
          </a:xfrm>
        </p:grpSpPr>
        <p:sp>
          <p:nvSpPr>
            <p:cNvPr id="45" name="Google Shape;45;p3"/>
            <p:cNvSpPr/>
            <p:nvPr/>
          </p:nvSpPr>
          <p:spPr>
            <a:xfrm>
              <a:off x="-71570" y="1672259"/>
              <a:ext cx="8107200" cy="39720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46" name="Google Shape;46;p3"/>
            <p:cNvSpPr txBox="1"/>
            <p:nvPr/>
          </p:nvSpPr>
          <p:spPr>
            <a:xfrm>
              <a:off x="-71564" y="1884978"/>
              <a:ext cx="8226300" cy="3089700"/>
            </a:xfrm>
            <a:prstGeom prst="rect">
              <a:avLst/>
            </a:prstGeom>
            <a:noFill/>
            <a:ln>
              <a:noFill/>
            </a:ln>
          </p:spPr>
          <p:txBody>
            <a:bodyPr anchorCtr="0" anchor="t" bIns="228600" lIns="228600" spcFirstLastPara="1" rIns="228600" wrap="square" tIns="228600">
              <a:noAutofit/>
            </a:bodyPr>
            <a:lstStyle/>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 very stable atmosphere is indicated by the synoptic “back of the high” scenario resulting in low wind speeds, low level turbulence and a shallow ABL that favor the COVID-19 transmission.</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Mesoscale processes like warm and moist sea breeze dictates the wind directions which dictate the easterly transport and dispersion of the pollutant plume potentially carrying the viral aerosols into Toronto, which may also indirectly increase the survival chance of the virus.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These conditions may be intensited in March in Spring-Summer time, resulting in higher viral aerosol concentrations.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The study only establishes the link between local meteorology (including pollution) and potential viral transmission in Toronto as there has been no evidence on causation in past studies yet.</a:t>
              </a:r>
              <a:endParaRPr sz="2100">
                <a:latin typeface="Times New Roman"/>
                <a:ea typeface="Times New Roman"/>
                <a:cs typeface="Times New Roman"/>
                <a:sym typeface="Times New Roman"/>
              </a:endParaRPr>
            </a:p>
          </p:txBody>
        </p:sp>
      </p:grpSp>
      <p:grpSp>
        <p:nvGrpSpPr>
          <p:cNvPr id="47" name="Google Shape;47;p3"/>
          <p:cNvGrpSpPr/>
          <p:nvPr/>
        </p:nvGrpSpPr>
        <p:grpSpPr>
          <a:xfrm>
            <a:off x="6056250" y="4354425"/>
            <a:ext cx="8226300" cy="3703926"/>
            <a:chOff x="-114350" y="-509375"/>
            <a:chExt cx="8226300" cy="8735675"/>
          </a:xfrm>
        </p:grpSpPr>
        <p:sp>
          <p:nvSpPr>
            <p:cNvPr id="48" name="Google Shape;48;p3"/>
            <p:cNvSpPr/>
            <p:nvPr/>
          </p:nvSpPr>
          <p:spPr>
            <a:xfrm>
              <a:off x="-114350" y="0"/>
              <a:ext cx="8226300" cy="82263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CC0000"/>
                </a:buClr>
                <a:buSzPts val="2200"/>
                <a:buFont typeface="Arial"/>
                <a:buNone/>
              </a:pPr>
              <a:r>
                <a:t/>
              </a:r>
              <a:endParaRPr b="1" i="0" sz="2200" u="none" cap="none" strike="noStrike">
                <a:solidFill>
                  <a:srgbClr val="CC0000"/>
                </a:solidFill>
                <a:latin typeface="Arial"/>
                <a:ea typeface="Arial"/>
                <a:cs typeface="Arial"/>
                <a:sym typeface="Arial"/>
              </a:endParaRPr>
            </a:p>
          </p:txBody>
        </p:sp>
        <p:sp>
          <p:nvSpPr>
            <p:cNvPr id="49" name="Google Shape;49;p3"/>
            <p:cNvSpPr txBox="1"/>
            <p:nvPr/>
          </p:nvSpPr>
          <p:spPr>
            <a:xfrm>
              <a:off x="-114350" y="-509375"/>
              <a:ext cx="8226300" cy="6391800"/>
            </a:xfrm>
            <a:prstGeom prst="rect">
              <a:avLst/>
            </a:prstGeom>
            <a:no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COVID-19 is a coronavirus called SARS-CoV-2. It was first identified in Wuhan, China and quickly spread globally. The disease is an airborne disease which can be spread through saliva, bodily fluids, and excretions. On March 11th, 2020, WHO declared COVID-19 as a global pandemic.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aim of the study focuses on the pollutant plume transport of COVID-19 viral aerosols by turbulence processes before mixing and diluting into the atmosphere and losing potency. Thus, local meteorology including ambient stability factors (or conditions) will be considered in relation to the potential viral transmission in Toronto. </a:t>
              </a:r>
              <a:endParaRPr sz="3100"/>
            </a:p>
          </p:txBody>
        </p:sp>
      </p:grpSp>
      <p:grpSp>
        <p:nvGrpSpPr>
          <p:cNvPr id="50" name="Google Shape;50;p3"/>
          <p:cNvGrpSpPr/>
          <p:nvPr/>
        </p:nvGrpSpPr>
        <p:grpSpPr>
          <a:xfrm>
            <a:off x="486025" y="6082205"/>
            <a:ext cx="4588228" cy="11010304"/>
            <a:chOff x="367762" y="813900"/>
            <a:chExt cx="8366572" cy="9217500"/>
          </a:xfrm>
        </p:grpSpPr>
        <p:sp>
          <p:nvSpPr>
            <p:cNvPr id="51" name="Google Shape;51;p3"/>
            <p:cNvSpPr/>
            <p:nvPr/>
          </p:nvSpPr>
          <p:spPr>
            <a:xfrm>
              <a:off x="367762" y="813900"/>
              <a:ext cx="8226300" cy="92175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52" name="Google Shape;52;p3"/>
            <p:cNvSpPr txBox="1"/>
            <p:nvPr/>
          </p:nvSpPr>
          <p:spPr>
            <a:xfrm>
              <a:off x="508034" y="813900"/>
              <a:ext cx="8226300" cy="9013800"/>
            </a:xfrm>
            <a:prstGeom prst="rect">
              <a:avLst/>
            </a:prstGeom>
            <a:noFill/>
            <a:ln>
              <a:noFill/>
            </a:ln>
          </p:spPr>
          <p:txBody>
            <a:bodyPr anchorCtr="0" anchor="t" bIns="228600" lIns="228600" spcFirstLastPara="1" rIns="228600" wrap="square" tIns="228600">
              <a:noAutofit/>
            </a:bodyPr>
            <a:lstStyle/>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Adams, M. D. (2020). Air pollution in Ontario, Canada during the COVID-19 State of Emergency. </a:t>
              </a:r>
              <a:r>
                <a:rPr i="1" lang="en-US" sz="1500">
                  <a:solidFill>
                    <a:srgbClr val="222222"/>
                  </a:solidFill>
                  <a:latin typeface="Times New Roman"/>
                  <a:ea typeface="Times New Roman"/>
                  <a:cs typeface="Times New Roman"/>
                  <a:sym typeface="Times New Roman"/>
                </a:rPr>
                <a:t>Science of The Total Environment</a:t>
              </a:r>
              <a:r>
                <a:rPr lang="en-US" sz="1500">
                  <a:solidFill>
                    <a:srgbClr val="222222"/>
                  </a:solidFill>
                  <a:latin typeface="Times New Roman"/>
                  <a:ea typeface="Times New Roman"/>
                  <a:cs typeface="Times New Roman"/>
                  <a:sym typeface="Times New Roman"/>
                </a:rPr>
                <a:t>, </a:t>
              </a:r>
              <a:r>
                <a:rPr i="1" lang="en-US" sz="1500">
                  <a:solidFill>
                    <a:srgbClr val="222222"/>
                  </a:solidFill>
                  <a:latin typeface="Times New Roman"/>
                  <a:ea typeface="Times New Roman"/>
                  <a:cs typeface="Times New Roman"/>
                  <a:sym typeface="Times New Roman"/>
                </a:rPr>
                <a:t>742</a:t>
              </a:r>
              <a:r>
                <a:rPr lang="en-US" sz="1500">
                  <a:solidFill>
                    <a:srgbClr val="222222"/>
                  </a:solidFill>
                  <a:latin typeface="Times New Roman"/>
                  <a:ea typeface="Times New Roman"/>
                  <a:cs typeface="Times New Roman"/>
                  <a:sym typeface="Times New Roman"/>
                </a:rPr>
                <a:t>, 140516. </a:t>
              </a:r>
              <a:r>
                <a:rPr lang="en-US" sz="15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https://doi.org/10.1016/j.scitotenv.2020.140516</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Bhaganagar, K., &amp; Bhimireddy, S. (2020). Local atmospheric factors that enhance air-borne dispersion of coronavirus-High-fidelity numerical simulation of COVID19 case study in real-time. </a:t>
              </a:r>
              <a:r>
                <a:rPr i="1" lang="en-US" sz="1500">
                  <a:solidFill>
                    <a:srgbClr val="222222"/>
                  </a:solidFill>
                  <a:latin typeface="Times New Roman"/>
                  <a:ea typeface="Times New Roman"/>
                  <a:cs typeface="Times New Roman"/>
                  <a:sym typeface="Times New Roman"/>
                </a:rPr>
                <a:t>Environmental research</a:t>
              </a:r>
              <a:r>
                <a:rPr lang="en-US" sz="1500">
                  <a:solidFill>
                    <a:srgbClr val="222222"/>
                  </a:solidFill>
                  <a:latin typeface="Times New Roman"/>
                  <a:ea typeface="Times New Roman"/>
                  <a:cs typeface="Times New Roman"/>
                  <a:sym typeface="Times New Roman"/>
                </a:rPr>
                <a:t>, </a:t>
              </a:r>
              <a:r>
                <a:rPr i="1" lang="en-US" sz="1500">
                  <a:solidFill>
                    <a:srgbClr val="222222"/>
                  </a:solidFill>
                  <a:latin typeface="Times New Roman"/>
                  <a:ea typeface="Times New Roman"/>
                  <a:cs typeface="Times New Roman"/>
                  <a:sym typeface="Times New Roman"/>
                </a:rPr>
                <a:t>191</a:t>
              </a:r>
              <a:r>
                <a:rPr lang="en-US" sz="1500">
                  <a:solidFill>
                    <a:srgbClr val="222222"/>
                  </a:solidFill>
                  <a:latin typeface="Times New Roman"/>
                  <a:ea typeface="Times New Roman"/>
                  <a:cs typeface="Times New Roman"/>
                  <a:sym typeface="Times New Roman"/>
                </a:rPr>
                <a:t>, 110170. </a:t>
              </a:r>
              <a:r>
                <a:rPr lang="en-US" sz="15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https://doi.org/10.1016/j.envres.2020.110170</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Bontempi, E. (2020). First data analysis about possible COVID-19 virus airborne diffusion due to air particulate matter (PM): the case of Lombardy (Italy). </a:t>
              </a:r>
              <a:r>
                <a:rPr i="1" lang="en-US" sz="1500">
                  <a:solidFill>
                    <a:srgbClr val="222222"/>
                  </a:solidFill>
                  <a:latin typeface="Times New Roman"/>
                  <a:ea typeface="Times New Roman"/>
                  <a:cs typeface="Times New Roman"/>
                  <a:sym typeface="Times New Roman"/>
                </a:rPr>
                <a:t>Environmental Research</a:t>
              </a:r>
              <a:r>
                <a:rPr lang="en-US" sz="1500">
                  <a:solidFill>
                    <a:srgbClr val="222222"/>
                  </a:solidFill>
                  <a:latin typeface="Times New Roman"/>
                  <a:ea typeface="Times New Roman"/>
                  <a:cs typeface="Times New Roman"/>
                  <a:sym typeface="Times New Roman"/>
                </a:rPr>
                <a:t>, 109639. </a:t>
              </a:r>
              <a:r>
                <a:rPr lang="en-US" sz="15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https://doi.org/10.1016/j.envres.2020.109639</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Hoang, T., &amp; Tran, T. T. A. (2020). Ambient air pollution, meteorology, and COVID‐19 infection in Korea. </a:t>
              </a:r>
              <a:r>
                <a:rPr i="1" lang="en-US" sz="1500">
                  <a:solidFill>
                    <a:srgbClr val="222222"/>
                  </a:solidFill>
                  <a:latin typeface="Times New Roman"/>
                  <a:ea typeface="Times New Roman"/>
                  <a:cs typeface="Times New Roman"/>
                  <a:sym typeface="Times New Roman"/>
                </a:rPr>
                <a:t>Journal of medical virology</a:t>
              </a:r>
              <a:r>
                <a:rPr lang="en-US" sz="1500">
                  <a:solidFill>
                    <a:srgbClr val="222222"/>
                  </a:solidFill>
                  <a:latin typeface="Times New Roman"/>
                  <a:ea typeface="Times New Roman"/>
                  <a:cs typeface="Times New Roman"/>
                  <a:sym typeface="Times New Roman"/>
                </a:rPr>
                <a:t>. </a:t>
              </a:r>
              <a:r>
                <a:rPr lang="en-US" sz="15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https://doi.org/10.1002/jmv.26325</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National Weather Service Weather Prediction Center. (n.d.). </a:t>
              </a:r>
              <a:r>
                <a:rPr i="1" lang="en-US" sz="1500">
                  <a:solidFill>
                    <a:srgbClr val="222222"/>
                  </a:solidFill>
                  <a:latin typeface="Times New Roman"/>
                  <a:ea typeface="Times New Roman"/>
                  <a:cs typeface="Times New Roman"/>
                  <a:sym typeface="Times New Roman"/>
                </a:rPr>
                <a:t>WPC Weather Archive</a:t>
              </a:r>
              <a:r>
                <a:rPr lang="en-US" sz="1500">
                  <a:solidFill>
                    <a:srgbClr val="222222"/>
                  </a:solidFill>
                  <a:latin typeface="Times New Roman"/>
                  <a:ea typeface="Times New Roman"/>
                  <a:cs typeface="Times New Roman"/>
                  <a:sym typeface="Times New Roman"/>
                </a:rPr>
                <a:t>. Retrieved from </a:t>
              </a:r>
              <a:r>
                <a:rPr lang="en-US" sz="15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https://www.wpc.ncep.noaa.gov/archives/web_pages/wpc_arch/get_wpc_archives.php</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NOAA Physical Sciences Laboratory. (n.d.).</a:t>
              </a:r>
              <a:r>
                <a:rPr i="1" lang="en-US" sz="1500">
                  <a:solidFill>
                    <a:srgbClr val="222222"/>
                  </a:solidFill>
                  <a:latin typeface="Times New Roman"/>
                  <a:ea typeface="Times New Roman"/>
                  <a:cs typeface="Times New Roman"/>
                  <a:sym typeface="Times New Roman"/>
                </a:rPr>
                <a:t> Atmospheric Variables Plotting Page</a:t>
              </a:r>
              <a:r>
                <a:rPr lang="en-US" sz="1500">
                  <a:solidFill>
                    <a:srgbClr val="222222"/>
                  </a:solidFill>
                  <a:latin typeface="Times New Roman"/>
                  <a:ea typeface="Times New Roman"/>
                  <a:cs typeface="Times New Roman"/>
                  <a:sym typeface="Times New Roman"/>
                </a:rPr>
                <a:t>. Retrieved from </a:t>
              </a:r>
              <a:r>
                <a:rPr lang="en-US" sz="1500"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https://psl.noaa.gov/data/histdata/</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NOAA Physical Sciences Laboratory. (n.d.).</a:t>
              </a:r>
              <a:r>
                <a:rPr i="1" lang="en-US" sz="1500">
                  <a:solidFill>
                    <a:srgbClr val="222222"/>
                  </a:solidFill>
                  <a:latin typeface="Times New Roman"/>
                  <a:ea typeface="Times New Roman"/>
                  <a:cs typeface="Times New Roman"/>
                  <a:sym typeface="Times New Roman"/>
                </a:rPr>
                <a:t> HYSPLIT</a:t>
              </a:r>
              <a:r>
                <a:rPr lang="en-US" sz="1500">
                  <a:solidFill>
                    <a:srgbClr val="222222"/>
                  </a:solidFill>
                  <a:latin typeface="Times New Roman"/>
                  <a:ea typeface="Times New Roman"/>
                  <a:cs typeface="Times New Roman"/>
                  <a:sym typeface="Times New Roman"/>
                </a:rPr>
                <a:t>. Retrieved from </a:t>
              </a:r>
              <a:r>
                <a:rPr lang="en-US" sz="15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https://www.ready.noaa.gov/HYSPLIT.php</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Ontario Ministry of the Environment, Conservation and Parks. (2010). </a:t>
              </a:r>
              <a:r>
                <a:rPr i="1" lang="en-US" sz="1500">
                  <a:solidFill>
                    <a:srgbClr val="222222"/>
                  </a:solidFill>
                  <a:latin typeface="Times New Roman"/>
                  <a:ea typeface="Times New Roman"/>
                  <a:cs typeface="Times New Roman"/>
                  <a:sym typeface="Times New Roman"/>
                </a:rPr>
                <a:t>Air Quality Ontario</a:t>
              </a:r>
              <a:r>
                <a:rPr lang="en-US" sz="1500">
                  <a:solidFill>
                    <a:srgbClr val="222222"/>
                  </a:solidFill>
                  <a:latin typeface="Times New Roman"/>
                  <a:ea typeface="Times New Roman"/>
                  <a:cs typeface="Times New Roman"/>
                  <a:sym typeface="Times New Roman"/>
                </a:rPr>
                <a:t>. Retrieved from </a:t>
              </a:r>
              <a:r>
                <a:rPr lang="en-US" sz="150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http://www.airqualityontario.com/</a:t>
              </a:r>
              <a:endParaRPr sz="1500">
                <a:solidFill>
                  <a:srgbClr val="222222"/>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500">
                  <a:solidFill>
                    <a:srgbClr val="222222"/>
                  </a:solidFill>
                  <a:latin typeface="Times New Roman"/>
                  <a:ea typeface="Times New Roman"/>
                  <a:cs typeface="Times New Roman"/>
                  <a:sym typeface="Times New Roman"/>
                </a:rPr>
                <a:t>Rodó, X., Ballester, J., Cayan, D., Melish, M. E., Nakamura, Y., Uehara, R., &amp; Burns, J. C. (2011). Association of Kawasaki disease with tropospheric wind patterns. </a:t>
              </a:r>
              <a:r>
                <a:rPr i="1" lang="en-US" sz="1500">
                  <a:solidFill>
                    <a:srgbClr val="222222"/>
                  </a:solidFill>
                  <a:latin typeface="Times New Roman"/>
                  <a:ea typeface="Times New Roman"/>
                  <a:cs typeface="Times New Roman"/>
                  <a:sym typeface="Times New Roman"/>
                </a:rPr>
                <a:t>Scientific reports</a:t>
              </a:r>
              <a:r>
                <a:rPr lang="en-US" sz="1500">
                  <a:solidFill>
                    <a:srgbClr val="222222"/>
                  </a:solidFill>
                  <a:latin typeface="Times New Roman"/>
                  <a:ea typeface="Times New Roman"/>
                  <a:cs typeface="Times New Roman"/>
                  <a:sym typeface="Times New Roman"/>
                </a:rPr>
                <a:t>, </a:t>
              </a:r>
              <a:r>
                <a:rPr i="1" lang="en-US" sz="1500">
                  <a:solidFill>
                    <a:srgbClr val="222222"/>
                  </a:solidFill>
                  <a:latin typeface="Times New Roman"/>
                  <a:ea typeface="Times New Roman"/>
                  <a:cs typeface="Times New Roman"/>
                  <a:sym typeface="Times New Roman"/>
                </a:rPr>
                <a:t>1</a:t>
              </a:r>
              <a:r>
                <a:rPr lang="en-US" sz="1500">
                  <a:solidFill>
                    <a:srgbClr val="222222"/>
                  </a:solidFill>
                  <a:latin typeface="Times New Roman"/>
                  <a:ea typeface="Times New Roman"/>
                  <a:cs typeface="Times New Roman"/>
                  <a:sym typeface="Times New Roman"/>
                </a:rPr>
                <a:t>, 152. </a:t>
              </a:r>
              <a:r>
                <a:rPr lang="en-US" sz="15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https://doi.org/10.1038/srep00152</a:t>
              </a:r>
              <a:endParaRPr sz="2600">
                <a:latin typeface="Times New Roman"/>
                <a:ea typeface="Times New Roman"/>
                <a:cs typeface="Times New Roman"/>
                <a:sym typeface="Times New Roman"/>
              </a:endParaRPr>
            </a:p>
          </p:txBody>
        </p:sp>
      </p:grpSp>
      <p:pic>
        <p:nvPicPr>
          <p:cNvPr id="53" name="Google Shape;53;p3"/>
          <p:cNvPicPr preferRelativeResize="0"/>
          <p:nvPr/>
        </p:nvPicPr>
        <p:blipFill>
          <a:blip r:embed="rId12">
            <a:alphaModFix/>
          </a:blip>
          <a:stretch>
            <a:fillRect/>
          </a:stretch>
        </p:blipFill>
        <p:spPr>
          <a:xfrm>
            <a:off x="1673075" y="834613"/>
            <a:ext cx="2291049" cy="2423151"/>
          </a:xfrm>
          <a:prstGeom prst="rect">
            <a:avLst/>
          </a:prstGeom>
          <a:noFill/>
          <a:ln>
            <a:noFill/>
          </a:ln>
        </p:spPr>
      </p:pic>
      <p:pic>
        <p:nvPicPr>
          <p:cNvPr id="54" name="Google Shape;54;p3"/>
          <p:cNvPicPr preferRelativeResize="0"/>
          <p:nvPr/>
        </p:nvPicPr>
        <p:blipFill>
          <a:blip r:embed="rId13">
            <a:alphaModFix/>
          </a:blip>
          <a:stretch>
            <a:fillRect/>
          </a:stretch>
        </p:blipFill>
        <p:spPr>
          <a:xfrm>
            <a:off x="16183775" y="10589100"/>
            <a:ext cx="5943600" cy="5587200"/>
          </a:xfrm>
          <a:prstGeom prst="rect">
            <a:avLst/>
          </a:prstGeom>
          <a:noFill/>
          <a:ln>
            <a:noFill/>
          </a:ln>
        </p:spPr>
      </p:pic>
      <p:pic>
        <p:nvPicPr>
          <p:cNvPr id="55" name="Google Shape;55;p3"/>
          <p:cNvPicPr preferRelativeResize="0"/>
          <p:nvPr/>
        </p:nvPicPr>
        <p:blipFill>
          <a:blip r:embed="rId14">
            <a:alphaModFix/>
          </a:blip>
          <a:stretch>
            <a:fillRect/>
          </a:stretch>
        </p:blipFill>
        <p:spPr>
          <a:xfrm>
            <a:off x="6087975" y="17799225"/>
            <a:ext cx="4048200" cy="3198800"/>
          </a:xfrm>
          <a:prstGeom prst="rect">
            <a:avLst/>
          </a:prstGeom>
          <a:noFill/>
          <a:ln>
            <a:noFill/>
          </a:ln>
        </p:spPr>
      </p:pic>
      <p:pic>
        <p:nvPicPr>
          <p:cNvPr id="56" name="Google Shape;56;p3"/>
          <p:cNvPicPr preferRelativeResize="0"/>
          <p:nvPr/>
        </p:nvPicPr>
        <p:blipFill>
          <a:blip r:embed="rId15">
            <a:alphaModFix/>
          </a:blip>
          <a:stretch>
            <a:fillRect/>
          </a:stretch>
        </p:blipFill>
        <p:spPr>
          <a:xfrm>
            <a:off x="10424876" y="17799225"/>
            <a:ext cx="3858576" cy="3198800"/>
          </a:xfrm>
          <a:prstGeom prst="rect">
            <a:avLst/>
          </a:prstGeom>
          <a:noFill/>
          <a:ln>
            <a:noFill/>
          </a:ln>
        </p:spPr>
      </p:pic>
      <p:pic>
        <p:nvPicPr>
          <p:cNvPr id="57" name="Google Shape;57;p3"/>
          <p:cNvPicPr preferRelativeResize="0"/>
          <p:nvPr/>
        </p:nvPicPr>
        <p:blipFill>
          <a:blip r:embed="rId16">
            <a:alphaModFix/>
          </a:blip>
          <a:stretch>
            <a:fillRect/>
          </a:stretch>
        </p:blipFill>
        <p:spPr>
          <a:xfrm>
            <a:off x="14587975" y="4296913"/>
            <a:ext cx="4343099" cy="3083322"/>
          </a:xfrm>
          <a:prstGeom prst="rect">
            <a:avLst/>
          </a:prstGeom>
          <a:noFill/>
          <a:ln>
            <a:noFill/>
          </a:ln>
        </p:spPr>
      </p:pic>
      <p:sp>
        <p:nvSpPr>
          <p:cNvPr id="58" name="Google Shape;58;p3"/>
          <p:cNvSpPr txBox="1"/>
          <p:nvPr/>
        </p:nvSpPr>
        <p:spPr>
          <a:xfrm>
            <a:off x="6252225" y="20998025"/>
            <a:ext cx="37197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t>Figure 1. 72-hour average synoptic pressure map at 500mb for March 10/2020 in the Toronto region</a:t>
            </a:r>
            <a:endParaRPr b="1" sz="900"/>
          </a:p>
        </p:txBody>
      </p:sp>
      <p:pic>
        <p:nvPicPr>
          <p:cNvPr id="59" name="Google Shape;59;p3"/>
          <p:cNvPicPr preferRelativeResize="0"/>
          <p:nvPr/>
        </p:nvPicPr>
        <p:blipFill>
          <a:blip r:embed="rId17">
            <a:alphaModFix/>
          </a:blip>
          <a:stretch>
            <a:fillRect/>
          </a:stretch>
        </p:blipFill>
        <p:spPr>
          <a:xfrm>
            <a:off x="16167013" y="7946250"/>
            <a:ext cx="5943600" cy="2362200"/>
          </a:xfrm>
          <a:prstGeom prst="rect">
            <a:avLst/>
          </a:prstGeom>
          <a:noFill/>
          <a:ln>
            <a:noFill/>
          </a:ln>
        </p:spPr>
      </p:pic>
      <p:sp>
        <p:nvSpPr>
          <p:cNvPr id="60" name="Google Shape;60;p3"/>
          <p:cNvSpPr txBox="1"/>
          <p:nvPr/>
        </p:nvSpPr>
        <p:spPr>
          <a:xfrm>
            <a:off x="10332225" y="20998025"/>
            <a:ext cx="40482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t>Figure 2. 72-hour average s</a:t>
            </a:r>
            <a:r>
              <a:rPr b="1" lang="en-US" sz="900"/>
              <a:t>ynoptic </a:t>
            </a:r>
            <a:r>
              <a:rPr b="1" lang="en-US" sz="900"/>
              <a:t>pressure map at SLP for March 10/2020 in the Toronto region</a:t>
            </a:r>
            <a:endParaRPr b="1" sz="1000"/>
          </a:p>
        </p:txBody>
      </p:sp>
      <p:sp>
        <p:nvSpPr>
          <p:cNvPr id="61" name="Google Shape;61;p3"/>
          <p:cNvSpPr txBox="1"/>
          <p:nvPr/>
        </p:nvSpPr>
        <p:spPr>
          <a:xfrm>
            <a:off x="14596313" y="7402500"/>
            <a:ext cx="4314600" cy="37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00"/>
              <a:t>Figure 3. Precipitation map for March 10/2020</a:t>
            </a:r>
            <a:endParaRPr b="1" sz="900"/>
          </a:p>
        </p:txBody>
      </p:sp>
      <p:pic>
        <p:nvPicPr>
          <p:cNvPr id="62" name="Google Shape;62;p3"/>
          <p:cNvPicPr preferRelativeResize="0"/>
          <p:nvPr/>
        </p:nvPicPr>
        <p:blipFill>
          <a:blip r:embed="rId18">
            <a:alphaModFix/>
          </a:blip>
          <a:stretch>
            <a:fillRect/>
          </a:stretch>
        </p:blipFill>
        <p:spPr>
          <a:xfrm>
            <a:off x="19224712" y="4287938"/>
            <a:ext cx="4476749" cy="3110851"/>
          </a:xfrm>
          <a:prstGeom prst="rect">
            <a:avLst/>
          </a:prstGeom>
          <a:noFill/>
          <a:ln>
            <a:noFill/>
          </a:ln>
        </p:spPr>
      </p:pic>
      <p:sp>
        <p:nvSpPr>
          <p:cNvPr id="63" name="Google Shape;63;p3"/>
          <p:cNvSpPr txBox="1"/>
          <p:nvPr/>
        </p:nvSpPr>
        <p:spPr>
          <a:xfrm>
            <a:off x="19214550" y="7412100"/>
            <a:ext cx="4476900" cy="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t>Figure 4. 72-hour concentration run of the hypothetical viral plume done with point source at Toronto</a:t>
            </a:r>
            <a:endParaRPr b="1" sz="900"/>
          </a:p>
        </p:txBody>
      </p:sp>
      <p:sp>
        <p:nvSpPr>
          <p:cNvPr id="64" name="Google Shape;64;p3"/>
          <p:cNvSpPr txBox="1"/>
          <p:nvPr/>
        </p:nvSpPr>
        <p:spPr>
          <a:xfrm>
            <a:off x="16257575" y="10334263"/>
            <a:ext cx="57960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t>Table 1. Table of concentrations comparing </a:t>
            </a:r>
            <a:r>
              <a:rPr b="1" lang="en-US" sz="900"/>
              <a:t>O</a:t>
            </a:r>
            <a:r>
              <a:rPr b="1" baseline="-25000" lang="en-US" sz="900"/>
              <a:t>3</a:t>
            </a:r>
            <a:r>
              <a:rPr b="1" lang="en-US" sz="900"/>
              <a:t>, PM</a:t>
            </a:r>
            <a:r>
              <a:rPr b="1" baseline="-25000" lang="en-US" sz="900"/>
              <a:t>2.5</a:t>
            </a:r>
            <a:r>
              <a:rPr b="1" lang="en-US" sz="900"/>
              <a:t> and NO</a:t>
            </a:r>
            <a:r>
              <a:rPr b="1" baseline="-25000" lang="en-US" sz="900"/>
              <a:t>2</a:t>
            </a:r>
            <a:r>
              <a:rPr b="1" lang="en-US" sz="900"/>
              <a:t> between March 10 - 12 for 2019 and 2020 </a:t>
            </a:r>
            <a:endParaRPr b="1" sz="900"/>
          </a:p>
        </p:txBody>
      </p:sp>
      <p:sp>
        <p:nvSpPr>
          <p:cNvPr id="65" name="Google Shape;65;p3"/>
          <p:cNvSpPr txBox="1"/>
          <p:nvPr/>
        </p:nvSpPr>
        <p:spPr>
          <a:xfrm>
            <a:off x="16158313" y="16206700"/>
            <a:ext cx="59619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t>Figure 5. 72-hour HYSPLIT trajectory map with source located at Toronto for March 10/2020</a:t>
            </a:r>
            <a:endParaRPr b="1" sz="900"/>
          </a:p>
        </p:txBody>
      </p:sp>
      <p:grpSp>
        <p:nvGrpSpPr>
          <p:cNvPr id="66" name="Google Shape;66;p3"/>
          <p:cNvGrpSpPr/>
          <p:nvPr/>
        </p:nvGrpSpPr>
        <p:grpSpPr>
          <a:xfrm>
            <a:off x="14952475" y="17263049"/>
            <a:ext cx="8300824" cy="4491681"/>
            <a:chOff x="-1191649" y="-3797722"/>
            <a:chExt cx="8300824" cy="5196900"/>
          </a:xfrm>
        </p:grpSpPr>
        <p:sp>
          <p:nvSpPr>
            <p:cNvPr id="67" name="Google Shape;67;p3"/>
            <p:cNvSpPr/>
            <p:nvPr/>
          </p:nvSpPr>
          <p:spPr>
            <a:xfrm>
              <a:off x="-1118925" y="-3797722"/>
              <a:ext cx="8228100" cy="5196900"/>
            </a:xfrm>
            <a:prstGeom prst="rect">
              <a:avLst/>
            </a:prstGeom>
            <a:solidFill>
              <a:srgbClr val="DDDDD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68" name="Google Shape;68;p3"/>
            <p:cNvSpPr txBox="1"/>
            <p:nvPr/>
          </p:nvSpPr>
          <p:spPr>
            <a:xfrm>
              <a:off x="-1191649" y="-3712400"/>
              <a:ext cx="8228100" cy="4517100"/>
            </a:xfrm>
            <a:prstGeom prst="rect">
              <a:avLst/>
            </a:prstGeom>
            <a:noFill/>
            <a:ln>
              <a:noFill/>
            </a:ln>
          </p:spPr>
          <p:txBody>
            <a:bodyPr anchorCtr="0" anchor="t" bIns="228600" lIns="228600" spcFirstLastPara="1" rIns="228600" wrap="square" tIns="228600">
              <a:noAutofit/>
            </a:bodyPr>
            <a:lstStyle/>
            <a:p>
              <a:pPr indent="45720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spatial patterns of the spreading of the COVID-19 indicate the possibility of airborne transmission of the coronavirus, which is dictated by the conditions in the local atmospheric boundary layer (ABL). Atmospheric stability regimes that result in low wind speeds, low level turbulence and a shallow ABL favor the transmission of the disease. The wind directions dictate the transport and dispersion of the pollutant plume carrying the viral aerosols (Bhaganagar &amp; Bhimireddy, 2020), which is consistent with our case from March 10</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to 12</a:t>
              </a:r>
              <a:r>
                <a:rPr baseline="30000" lang="en-US" sz="1800">
                  <a:solidFill>
                    <a:schemeClr val="dk1"/>
                  </a:solidFill>
                  <a:latin typeface="Times New Roman"/>
                  <a:ea typeface="Times New Roman"/>
                  <a:cs typeface="Times New Roman"/>
                  <a:sym typeface="Times New Roman"/>
                </a:rPr>
                <a:t>th</a:t>
              </a:r>
              <a:r>
                <a:rPr lang="en-US" sz="1800">
                  <a:solidFill>
                    <a:schemeClr val="dk1"/>
                  </a:solidFill>
                  <a:latin typeface="Times New Roman"/>
                  <a:ea typeface="Times New Roman"/>
                  <a:cs typeface="Times New Roman"/>
                  <a:sym typeface="Times New Roman"/>
                </a:rPr>
                <a:t> (Figures 1 &amp; 2). In our “back of the high” scenario, the synoptic scale anticyclone conditions dominate the east coast of North America, leading to the movement of warm and moist air from the Atlantic Ocean and the subsidence with a shallow boundary layer. Specifically, sinking/subsiding air compresses and warms in the high-pressure zone, resulting in horizontal motion at the base of boundary layer, leading to the creation of subsidence inversion just above the shallow mixed layer.</a:t>
              </a:r>
              <a:endParaRPr sz="1000">
                <a:solidFill>
                  <a:schemeClr val="dk1"/>
                </a:solidFill>
              </a:endParaRPr>
            </a:p>
            <a:p>
              <a:pPr indent="0" lvl="0" marL="0" marR="0" rtl="0" algn="l">
                <a:lnSpc>
                  <a:spcPct val="100000"/>
                </a:lnSpc>
                <a:spcBef>
                  <a:spcPts val="0"/>
                </a:spcBef>
                <a:spcAft>
                  <a:spcPts val="0"/>
                </a:spcAft>
                <a:buClr>
                  <a:srgbClr val="000000"/>
                </a:buClr>
                <a:buSzPts val="2200"/>
                <a:buFont typeface="Arial"/>
                <a:buNone/>
              </a:pPr>
              <a:r>
                <a:t/>
              </a:r>
              <a:endParaRPr b="1" sz="22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